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5199975" cy="349202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92"/>
    <p:restoredTop sz="94624"/>
  </p:normalViewPr>
  <p:slideViewPr>
    <p:cSldViewPr snapToGrid="0">
      <p:cViewPr>
        <p:scale>
          <a:sx n="56" d="100"/>
          <a:sy n="56" d="100"/>
        </p:scale>
        <p:origin x="704" y="-6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A95DFC1-D75A-4363-ADE2-2D8538AC2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13192000"/>
            <a:ext cx="20160000" cy="504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992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38028F8-9606-45F1-AC45-AE4932A1F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000" y="19206000"/>
            <a:ext cx="17640000" cy="3880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34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187309E-4140-4D08-8640-65602BC6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0" y="14550000"/>
            <a:ext cx="20160000" cy="5820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868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A2F1891-96C1-44E8-A721-8DF341F28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500" y="2716000"/>
            <a:ext cx="22365000" cy="426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682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BCB8D311-028A-489E-B102-EAA595BAE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500" y="9700000"/>
            <a:ext cx="22365000" cy="2172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65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7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1pPr>
            <a:lvl2pPr marL="110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2pPr>
            <a:lvl3pPr marL="173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3pPr>
            <a:lvl4pPr marL="236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4pPr>
            <a:lvl5pPr marL="299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5pPr>
            <a:lvl6pPr marL="362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6pPr>
            <a:lvl7pPr marL="425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7pPr>
            <a:lvl8pPr marL="488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8pPr>
            <a:lvl9pPr marL="551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B677D36-2E4B-42FB-8EEE-803FF4490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500" y="2716000"/>
            <a:ext cx="22365000" cy="426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682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B1D3AEB-031F-46D3-A12D-9CA5FB557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500" y="9700000"/>
            <a:ext cx="10395000" cy="2172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34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7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1pPr>
            <a:lvl2pPr marL="110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2pPr>
            <a:lvl3pPr marL="173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3pPr>
            <a:lvl4pPr marL="236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4pPr>
            <a:lvl5pPr marL="299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5pPr>
            <a:lvl6pPr marL="362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6pPr>
            <a:lvl7pPr marL="425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7pPr>
            <a:lvl8pPr marL="488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8pPr>
            <a:lvl9pPr marL="551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28AC6A7-3332-4CC4-A336-09D4F436C8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387500" y="9700000"/>
            <a:ext cx="10395000" cy="2172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34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7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1pPr>
            <a:lvl2pPr marL="110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2pPr>
            <a:lvl3pPr marL="173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3pPr>
            <a:lvl4pPr marL="236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4pPr>
            <a:lvl5pPr marL="299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5pPr>
            <a:lvl6pPr marL="362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6pPr>
            <a:lvl7pPr marL="425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7pPr>
            <a:lvl8pPr marL="488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8pPr>
            <a:lvl9pPr marL="551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7C46F63-DFAE-40EE-AA30-F172E118F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500" y="2716000"/>
            <a:ext cx="22365000" cy="426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682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1E73237-6286-4F28-989B-3B910A42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500" y="9700000"/>
            <a:ext cx="10395000" cy="2172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65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7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1pPr>
            <a:lvl2pPr marL="110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2pPr>
            <a:lvl3pPr marL="173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3pPr>
            <a:lvl4pPr marL="236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4pPr>
            <a:lvl5pPr marL="299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5pPr>
            <a:lvl6pPr marL="362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6pPr>
            <a:lvl7pPr marL="425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7pPr>
            <a:lvl8pPr marL="488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8pPr>
            <a:lvl9pPr marL="5512500" indent="-472500">
              <a:lnSpc>
                <a:spcPct val="110000"/>
              </a:lnSpc>
              <a:spcBef>
                <a:spcPts val="0"/>
              </a:spcBef>
              <a:spcAft>
                <a:spcPts val="248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48AE899-3ED5-41F1-8D4C-A38B35C79323}"/>
              </a:ext>
            </a:extLst>
          </p:cNvPr>
          <p:cNvSpPr>
            <a:spLocks noGrp="1"/>
          </p:cNvSpPr>
          <p:nvPr/>
        </p:nvSpPr>
        <p:spPr>
          <a:xfrm>
            <a:off x="1190625" y="590550"/>
            <a:ext cx="2281875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78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ctr">
              <a:lnSpc>
                <a:spcPct val="102000"/>
              </a:lnSpc>
              <a:buNone/>
              <a:defRPr sz="78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7800" b="1" dirty="0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[</a:t>
            </a:r>
            <a:r>
              <a:rPr sz="7800" b="1" dirty="0" err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论文题目：建议控制在两行以内</a:t>
            </a:r>
            <a:r>
              <a:rPr sz="7800" b="1" dirty="0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]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1347EF-5C98-49AA-B303-A5EEBC308698}"/>
              </a:ext>
            </a:extLst>
          </p:cNvPr>
          <p:cNvSpPr>
            <a:spLocks noGrp="1"/>
          </p:cNvSpPr>
          <p:nvPr/>
        </p:nvSpPr>
        <p:spPr>
          <a:xfrm>
            <a:off x="2000250" y="2457450"/>
            <a:ext cx="21199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036" lnSpcReduction="10000"/>
          </a:bodyPr>
          <a:lstStyle>
            <a:defPPr algn="ctr">
              <a:defRPr sz="3750" b="1">
                <a:solidFill>
                  <a:srgbClr val="1C67A5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ctr">
              <a:lnSpc>
                <a:spcPct val="115000"/>
              </a:lnSpc>
              <a:buNone/>
              <a:defRPr sz="3750" b="1">
                <a:solidFill>
                  <a:srgbClr val="1C67A5"/>
                </a:solidFill>
                <a:latin typeface="PingFang SC"/>
                <a:ea typeface="PingFang SC"/>
                <a:cs typeface="PingFang SC"/>
              </a:defRPr>
            </a:pPr>
            <a:r>
              <a:rPr sz="3750" b="1" dirty="0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[</a:t>
            </a:r>
            <a:r>
              <a:rPr sz="3750" b="1" dirty="0" err="1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作者一</a:t>
            </a:r>
            <a:r>
              <a:rPr sz="3750" b="1" dirty="0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]¹　[</a:t>
            </a:r>
            <a:r>
              <a:rPr sz="3750" b="1" dirty="0" err="1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作者二</a:t>
            </a:r>
            <a:r>
              <a:rPr sz="3750" b="1" dirty="0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]²　[</a:t>
            </a:r>
            <a:r>
              <a:rPr sz="3750" b="1" dirty="0" err="1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作者三</a:t>
            </a:r>
            <a:r>
              <a:rPr sz="3750" b="1" dirty="0">
                <a:solidFill>
                  <a:srgbClr val="1C67A5"/>
                </a:solidFill>
                <a:latin typeface="PingFang SC"/>
                <a:ea typeface="PingFang SC"/>
                <a:cs typeface="PingFang SC"/>
              </a:rPr>
              <a:t>]¹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F6397-03A1-4C6D-B840-60B7EC020FA9}"/>
              </a:ext>
            </a:extLst>
          </p:cNvPr>
          <p:cNvSpPr>
            <a:spLocks noGrp="1"/>
          </p:cNvSpPr>
          <p:nvPr/>
        </p:nvSpPr>
        <p:spPr>
          <a:xfrm>
            <a:off x="2000250" y="3181350"/>
            <a:ext cx="21199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796"/>
          </a:bodyPr>
          <a:lstStyle>
            <a:defPPr algn="ctr">
              <a:defRPr sz="2850" b="0">
                <a:solidFill>
                  <a:srgbClr val="5E6B7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ctr">
              <a:lnSpc>
                <a:spcPct val="115000"/>
              </a:lnSpc>
              <a:buNone/>
              <a:defRPr sz="2850" b="0">
                <a:solidFill>
                  <a:srgbClr val="5E6B7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>
                <a:solidFill>
                  <a:srgbClr val="5E6B76"/>
                </a:solidFill>
                <a:latin typeface="PingFang SC"/>
                <a:ea typeface="PingFang SC"/>
                <a:cs typeface="PingFang SC"/>
              </a:rPr>
              <a:t>¹[</a:t>
            </a:r>
            <a:r>
              <a:rPr sz="2850" b="0" dirty="0" err="1">
                <a:solidFill>
                  <a:srgbClr val="5E6B76"/>
                </a:solidFill>
                <a:latin typeface="PingFang SC"/>
                <a:ea typeface="PingFang SC"/>
                <a:cs typeface="PingFang SC"/>
              </a:rPr>
              <a:t>单位一</a:t>
            </a:r>
            <a:r>
              <a:rPr sz="2850" b="0" dirty="0">
                <a:solidFill>
                  <a:srgbClr val="5E6B76"/>
                </a:solidFill>
                <a:latin typeface="PingFang SC"/>
                <a:ea typeface="PingFang SC"/>
                <a:cs typeface="PingFang SC"/>
              </a:rPr>
              <a:t>]　　²[</a:t>
            </a:r>
            <a:r>
              <a:rPr sz="2850" b="0" dirty="0" err="1">
                <a:solidFill>
                  <a:srgbClr val="5E6B76"/>
                </a:solidFill>
                <a:latin typeface="PingFang SC"/>
                <a:ea typeface="PingFang SC"/>
                <a:cs typeface="PingFang SC"/>
              </a:rPr>
              <a:t>单位二</a:t>
            </a:r>
            <a:r>
              <a:rPr sz="2850" b="0" dirty="0">
                <a:solidFill>
                  <a:srgbClr val="5E6B76"/>
                </a:solidFill>
                <a:latin typeface="PingFang SC"/>
                <a:ea typeface="PingFang SC"/>
                <a:cs typeface="PingFang SC"/>
              </a:rPr>
              <a:t>]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32A34-2CDC-4E11-A8B6-870AA71CB9D5}"/>
              </a:ext>
            </a:extLst>
          </p:cNvPr>
          <p:cNvSpPr>
            <a:spLocks noGrp="1"/>
          </p:cNvSpPr>
          <p:nvPr/>
        </p:nvSpPr>
        <p:spPr>
          <a:xfrm>
            <a:off x="952500" y="4370616"/>
            <a:ext cx="23295000" cy="47625"/>
          </a:xfrm>
          <a:prstGeom prst="rect">
            <a:avLst/>
          </a:prstGeom>
          <a:solidFill>
            <a:srgbClr val="1C67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6526CC0-6A01-422B-BE83-C4903BDE3274}"/>
              </a:ext>
            </a:extLst>
          </p:cNvPr>
          <p:cNvSpPr>
            <a:spLocks noGrp="1"/>
          </p:cNvSpPr>
          <p:nvPr/>
        </p:nvSpPr>
        <p:spPr>
          <a:xfrm>
            <a:off x="666750" y="5037366"/>
            <a:ext cx="11666550" cy="15240000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08EDA0-58FB-414A-AFAB-7BC3C685413B}"/>
              </a:ext>
            </a:extLst>
          </p:cNvPr>
          <p:cNvSpPr>
            <a:spLocks noGrp="1"/>
          </p:cNvSpPr>
          <p:nvPr/>
        </p:nvSpPr>
        <p:spPr>
          <a:xfrm>
            <a:off x="1219200" y="5561241"/>
            <a:ext cx="10561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684" lnSpcReduction="10000"/>
          </a:bodyPr>
          <a:lstStyle>
            <a:defPPr algn="l"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5000"/>
              </a:lnSpc>
              <a:buNone/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一、尺寸与字体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6A1D8F-2BD5-4F41-AFC0-0376999FB7B7}"/>
              </a:ext>
            </a:extLst>
          </p:cNvPr>
          <p:cNvSpPr>
            <a:spLocks noGrp="1"/>
          </p:cNvSpPr>
          <p:nvPr/>
        </p:nvSpPr>
        <p:spPr>
          <a:xfrm>
            <a:off x="1219200" y="6342291"/>
            <a:ext cx="1000125" cy="76200"/>
          </a:xfrm>
          <a:prstGeom prst="rect">
            <a:avLst/>
          </a:prstGeom>
          <a:solidFill>
            <a:srgbClr val="F2A2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056780-2255-444B-B63B-45B3D4B55577}"/>
              </a:ext>
            </a:extLst>
          </p:cNvPr>
          <p:cNvSpPr>
            <a:spLocks noGrp="1"/>
          </p:cNvSpPr>
          <p:nvPr/>
        </p:nvSpPr>
        <p:spPr>
          <a:xfrm>
            <a:off x="1219200" y="6561366"/>
            <a:ext cx="10561650" cy="1328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模板尺寸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本模板按展板可用区制作，宽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700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mm、高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970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mm。</a:t>
            </a:r>
            <a:r>
              <a:rPr sz="2850" b="0" dirty="0" err="1">
                <a:solidFill>
                  <a:srgbClr val="FF0000"/>
                </a:solidFill>
                <a:latin typeface="PingFang SC"/>
                <a:ea typeface="PingFang SC"/>
                <a:cs typeface="PingFang SC"/>
              </a:rPr>
              <a:t>参会者提交</a:t>
            </a:r>
            <a:r>
              <a:rPr sz="2850" b="0" dirty="0">
                <a:solidFill>
                  <a:srgbClr val="FF0000"/>
                </a:solidFill>
                <a:latin typeface="PingFang SC"/>
                <a:ea typeface="PingFang SC"/>
                <a:cs typeface="PingFang SC"/>
              </a:rPr>
              <a:t> PDF </a:t>
            </a:r>
            <a:r>
              <a:rPr sz="2850" b="0" dirty="0" err="1">
                <a:solidFill>
                  <a:srgbClr val="FF0000"/>
                </a:solidFill>
                <a:latin typeface="PingFang SC"/>
                <a:ea typeface="PingFang SC"/>
                <a:cs typeface="PingFang SC"/>
              </a:rPr>
              <a:t>电子版，会务组统一安排打印</a:t>
            </a:r>
            <a:r>
              <a:rPr sz="2850" b="0" dirty="0">
                <a:solidFill>
                  <a:srgbClr val="FF0000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阅读距离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海报需要在约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1.5–2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米距离内清晰阅读。推荐字号：题目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80–100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pt，作者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40–48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pt，单位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30–36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pt，栏目标题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36–42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pt，正文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28–32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pt，图注不小于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24 pt。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安全边距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四周建议保留至少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20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mm，重要文字、图例和二维码不要贴近裁切边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字体选择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中文建议使用黑体类无衬线字体。数学公式可以使用衬线字体，但同一层级保持统一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背景颜色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以白色或浅色为主。大面积深色背景会降低远距离可读性，也会增加打印色差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0B640-1FE6-459F-99A5-AEAB0CCA9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19200" y="15610175"/>
            <a:ext cx="1714500" cy="385750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1942EB2-F179-45AF-8FEE-4C202BA2BA84}"/>
              </a:ext>
            </a:extLst>
          </p:cNvPr>
          <p:cNvSpPr>
            <a:spLocks noGrp="1"/>
          </p:cNvSpPr>
          <p:nvPr/>
        </p:nvSpPr>
        <p:spPr>
          <a:xfrm>
            <a:off x="3238500" y="15705366"/>
            <a:ext cx="84280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47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0000"/>
              </a:lnSpc>
              <a:buNone/>
              <a:defRPr sz="247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展板已经包含大会眉头和底部城市装饰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A9871D-1BF9-4A6A-91B7-919BA25F6C77}"/>
              </a:ext>
            </a:extLst>
          </p:cNvPr>
          <p:cNvSpPr>
            <a:spLocks noGrp="1"/>
          </p:cNvSpPr>
          <p:nvPr/>
        </p:nvSpPr>
        <p:spPr>
          <a:xfrm>
            <a:off x="3238500" y="16753116"/>
            <a:ext cx="8428050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550" b="1">
                <a:solidFill>
                  <a:srgbClr val="D56A1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6000"/>
              </a:lnSpc>
              <a:buNone/>
              <a:defRPr sz="2550" b="1">
                <a:solidFill>
                  <a:srgbClr val="D56A16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 dirty="0" err="1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投稿海报只制作中间</a:t>
            </a:r>
            <a:r>
              <a:rPr sz="2550" b="1" dirty="0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 70 × 97 cm </a:t>
            </a:r>
            <a:r>
              <a:rPr sz="2550" b="1" dirty="0" err="1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内容区。请勿再次添加会议名称、Logo</a:t>
            </a:r>
            <a:r>
              <a:rPr sz="2550" b="1" dirty="0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 </a:t>
            </a:r>
            <a:r>
              <a:rPr sz="2550" b="1" dirty="0" err="1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或装饰性页眉</a:t>
            </a:r>
            <a:r>
              <a:rPr sz="2550" b="1" dirty="0">
                <a:solidFill>
                  <a:srgbClr val="D56A16"/>
                </a:solidFill>
                <a:latin typeface="PingFang SC"/>
                <a:ea typeface="PingFang SC"/>
                <a:cs typeface="PingFang SC"/>
              </a:rPr>
              <a:t>。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533FFF8-CF7C-401E-BCAA-C20C432D72D3}"/>
              </a:ext>
            </a:extLst>
          </p:cNvPr>
          <p:cNvSpPr>
            <a:spLocks noGrp="1"/>
          </p:cNvSpPr>
          <p:nvPr/>
        </p:nvSpPr>
        <p:spPr>
          <a:xfrm>
            <a:off x="12866700" y="5037366"/>
            <a:ext cx="11666550" cy="15240000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E4BDEF-25A0-4B00-9CDF-2EF15B82D325}"/>
              </a:ext>
            </a:extLst>
          </p:cNvPr>
          <p:cNvSpPr>
            <a:spLocks noGrp="1"/>
          </p:cNvSpPr>
          <p:nvPr/>
        </p:nvSpPr>
        <p:spPr>
          <a:xfrm>
            <a:off x="13419150" y="5561241"/>
            <a:ext cx="10561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684" lnSpcReduction="10000"/>
          </a:bodyPr>
          <a:lstStyle>
            <a:defPPr algn="l"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5000"/>
              </a:lnSpc>
              <a:buNone/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二、版式与内容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895006-A169-44F9-8359-DD92D36A9411}"/>
              </a:ext>
            </a:extLst>
          </p:cNvPr>
          <p:cNvSpPr>
            <a:spLocks noGrp="1"/>
          </p:cNvSpPr>
          <p:nvPr/>
        </p:nvSpPr>
        <p:spPr>
          <a:xfrm>
            <a:off x="13419150" y="6342291"/>
            <a:ext cx="1000125" cy="76200"/>
          </a:xfrm>
          <a:prstGeom prst="rect">
            <a:avLst/>
          </a:prstGeom>
          <a:solidFill>
            <a:srgbClr val="F2A2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7EE11F-DC00-43DC-9206-17880B101765}"/>
              </a:ext>
            </a:extLst>
          </p:cNvPr>
          <p:cNvSpPr>
            <a:spLocks noGrp="1"/>
          </p:cNvSpPr>
          <p:nvPr/>
        </p:nvSpPr>
        <p:spPr>
          <a:xfrm>
            <a:off x="13419150" y="6561366"/>
            <a:ext cx="10561650" cy="752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阅读顺序　使用照片、网格图、流程图和表格讲清研究问题。内容顺序应当明确，读者能够自然地从研究背景进入方法、结果和结论。</a:t>
            </a:r>
          </a:p>
          <a:p>
            <a:endParaRPr sz="2850" b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内容比例　建议文字约占 20%–25%，图表约占 40%–45%，其余保留为空白和间距。正文只保留支持图表理解的必要说明。</a:t>
            </a:r>
          </a:p>
          <a:p>
            <a:endParaRPr sz="2850" b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重点结果　放在视线最容易到达的位置。每幅图都要有清楚的标题、坐标、单位、图例和一句结论。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1FF4FDA-5243-4C42-9417-58B665353216}"/>
              </a:ext>
            </a:extLst>
          </p:cNvPr>
          <p:cNvSpPr>
            <a:spLocks noGrp="1"/>
          </p:cNvSpPr>
          <p:nvPr/>
        </p:nvSpPr>
        <p:spPr>
          <a:xfrm>
            <a:off x="13533450" y="13895616"/>
            <a:ext cx="10333050" cy="5191125"/>
          </a:xfrm>
          <a:prstGeom prst="roundRect">
            <a:avLst>
              <a:gd name="adj" fmla="val 1468"/>
            </a:avLst>
          </a:prstGeom>
          <a:solidFill>
            <a:srgbClr val="123B68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0BA2A4-6893-415C-92C2-5926758CCF7A}"/>
              </a:ext>
            </a:extLst>
          </p:cNvPr>
          <p:cNvSpPr>
            <a:spLocks noGrp="1"/>
          </p:cNvSpPr>
          <p:nvPr/>
        </p:nvSpPr>
        <p:spPr>
          <a:xfrm>
            <a:off x="13895400" y="14257566"/>
            <a:ext cx="96091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612"/>
          </a:bodyPr>
          <a:lstStyle>
            <a:defPPr algn="ctr">
              <a:defRPr sz="30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ctr">
              <a:lnSpc>
                <a:spcPct val="115000"/>
              </a:lnSpc>
              <a:buNone/>
              <a:defRPr sz="30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30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3 × 4 × 5 阅读规则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CE914BC-C677-4F3D-ABFA-8BCDEEDBC90C}"/>
              </a:ext>
            </a:extLst>
          </p:cNvPr>
          <p:cNvSpPr>
            <a:spLocks noGrp="1"/>
          </p:cNvSpPr>
          <p:nvPr/>
        </p:nvSpPr>
        <p:spPr>
          <a:xfrm>
            <a:off x="13914450" y="15371991"/>
            <a:ext cx="9571050" cy="3238500"/>
          </a:xfrm>
          <a:prstGeom prst="roundRect">
            <a:avLst>
              <a:gd name="adj" fmla="val 2353"/>
            </a:avLst>
          </a:prstGeom>
          <a:solidFill>
            <a:srgbClr val="E8EFF6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391AC7-5DEF-4B43-9916-275F5AC4AF7C}"/>
              </a:ext>
            </a:extLst>
          </p:cNvPr>
          <p:cNvSpPr>
            <a:spLocks noGrp="1"/>
          </p:cNvSpPr>
          <p:nvPr/>
        </p:nvSpPr>
        <p:spPr>
          <a:xfrm>
            <a:off x="14314500" y="15943491"/>
            <a:ext cx="87709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32000"/>
              </a:lnSpc>
              <a:buNone/>
              <a:def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3 秒　形成第一印象</a:t>
            </a:r>
          </a:p>
          <a:p>
            <a:pPr algn="l">
              <a:lnSpc>
                <a:spcPct val="132000"/>
              </a:lnSpc>
              <a:buNone/>
              <a:def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4 个区域　快速找到核心内容</a:t>
            </a:r>
          </a:p>
          <a:p>
            <a:pPr algn="l">
              <a:lnSpc>
                <a:spcPct val="132000"/>
              </a:lnSpc>
              <a:buNone/>
              <a:def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5 分钟　理解问题、方法与主要结论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AD71ABA-2736-4EAF-81F2-086E93B09F6A}"/>
              </a:ext>
            </a:extLst>
          </p:cNvPr>
          <p:cNvSpPr>
            <a:spLocks noGrp="1"/>
          </p:cNvSpPr>
          <p:nvPr/>
        </p:nvSpPr>
        <p:spPr>
          <a:xfrm>
            <a:off x="666750" y="20801240"/>
            <a:ext cx="11666550" cy="13528447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E71D06-220A-443C-99CF-1F8F60E3AEE8}"/>
              </a:ext>
            </a:extLst>
          </p:cNvPr>
          <p:cNvSpPr>
            <a:spLocks noGrp="1"/>
          </p:cNvSpPr>
          <p:nvPr/>
        </p:nvSpPr>
        <p:spPr>
          <a:xfrm>
            <a:off x="1219200" y="21325116"/>
            <a:ext cx="10561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684" lnSpcReduction="10000"/>
          </a:bodyPr>
          <a:lstStyle>
            <a:defPPr algn="l"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5000"/>
              </a:lnSpc>
              <a:buNone/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三、图表与展示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540F00-9249-4A35-A7AF-4CDCB954C938}"/>
              </a:ext>
            </a:extLst>
          </p:cNvPr>
          <p:cNvSpPr>
            <a:spLocks noGrp="1"/>
          </p:cNvSpPr>
          <p:nvPr/>
        </p:nvSpPr>
        <p:spPr>
          <a:xfrm>
            <a:off x="1219200" y="22106166"/>
            <a:ext cx="1000125" cy="76200"/>
          </a:xfrm>
          <a:prstGeom prst="rect">
            <a:avLst/>
          </a:prstGeom>
          <a:solidFill>
            <a:srgbClr val="F2A2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9EAAED-BB32-4F5E-A9E9-0A324AF44BA1}"/>
              </a:ext>
            </a:extLst>
          </p:cNvPr>
          <p:cNvSpPr>
            <a:spLocks noGrp="1"/>
          </p:cNvSpPr>
          <p:nvPr/>
        </p:nvSpPr>
        <p:spPr>
          <a:xfrm>
            <a:off x="1219200" y="22325241"/>
            <a:ext cx="10561650" cy="1081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图表选择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海报中的图通常更多。优先展示能够引发讨论的几何模型、网格细节、质量分布、误差曲线和对比结果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图片质量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建议使用矢量格式，或保证最终打印分辨率达到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150–300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dpi。若在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PowerPoint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放大到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400%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后出现明显像素块，应更换原图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公式使用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不要把论文整页截图直接贴入海报。公式只保留理解方法所必需的部分，并在旁边解释符号和结论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63D416D-4249-4B0B-8D98-D8C6E24F97AC}"/>
              </a:ext>
            </a:extLst>
          </p:cNvPr>
          <p:cNvSpPr>
            <a:spLocks noGrp="1"/>
          </p:cNvSpPr>
          <p:nvPr/>
        </p:nvSpPr>
        <p:spPr>
          <a:xfrm>
            <a:off x="12866700" y="20801241"/>
            <a:ext cx="11666550" cy="13528446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9050">
            <a:solidFill>
              <a:srgbClr val="CF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F2230B-F710-4013-B77D-A32FBF064216}"/>
              </a:ext>
            </a:extLst>
          </p:cNvPr>
          <p:cNvSpPr>
            <a:spLocks noGrp="1"/>
          </p:cNvSpPr>
          <p:nvPr/>
        </p:nvSpPr>
        <p:spPr>
          <a:xfrm>
            <a:off x="13419150" y="21325116"/>
            <a:ext cx="10561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684" lnSpcReduction="10000"/>
          </a:bodyPr>
          <a:lstStyle>
            <a:defPPr algn="l"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5000"/>
              </a:lnSpc>
              <a:buNone/>
              <a:def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defRPr>
            </a:pPr>
            <a:r>
              <a:rPr sz="3600" b="1">
                <a:solidFill>
                  <a:srgbClr val="123B68"/>
                </a:solidFill>
                <a:latin typeface="PingFang SC"/>
                <a:ea typeface="PingFang SC"/>
                <a:cs typeface="PingFang SC"/>
              </a:rPr>
              <a:t>四、总结与提交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9F52D1-486C-4BF7-A0A3-A19B8C5B4C50}"/>
              </a:ext>
            </a:extLst>
          </p:cNvPr>
          <p:cNvSpPr>
            <a:spLocks noGrp="1"/>
          </p:cNvSpPr>
          <p:nvPr/>
        </p:nvSpPr>
        <p:spPr>
          <a:xfrm>
            <a:off x="13419150" y="22106166"/>
            <a:ext cx="1000125" cy="76200"/>
          </a:xfrm>
          <a:prstGeom prst="rect">
            <a:avLst/>
          </a:prstGeom>
          <a:solidFill>
            <a:srgbClr val="F2A2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5B7A1F-6BBA-46CE-B9FC-B9BC095D99EC}"/>
              </a:ext>
            </a:extLst>
          </p:cNvPr>
          <p:cNvSpPr>
            <a:spLocks noGrp="1"/>
          </p:cNvSpPr>
          <p:nvPr/>
        </p:nvSpPr>
        <p:spPr>
          <a:xfrm>
            <a:off x="13419150" y="22325241"/>
            <a:ext cx="10561650" cy="1081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 algn="l"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defPPr>
          </a:lstStyle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结论内容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用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3–5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条短句概括研究贡献与主要结果。结论应当能够脱离正文单独阅读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补充信息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可在底部加入致谢、基金信息、论文链接或二维码。二维码旁边写明链接用途，并在打印前测试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提交检查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导出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 PDF 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电子版，嵌入全部字体，检查图片、公式、透明效果和颜色。</a:t>
            </a:r>
            <a:r>
              <a:rPr sz="2850" b="0" dirty="0" err="1">
                <a:solidFill>
                  <a:srgbClr val="FF0000"/>
                </a:solidFill>
                <a:latin typeface="PingFang SC"/>
                <a:ea typeface="PingFang SC"/>
                <a:cs typeface="PingFang SC"/>
              </a:rPr>
              <a:t>无需自行打印，会务组统一安排制作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  <a:p>
            <a:endParaRPr sz="2850" b="0" dirty="0">
              <a:solidFill>
                <a:srgbClr val="263746"/>
              </a:solidFill>
              <a:latin typeface="PingFang SC"/>
              <a:ea typeface="PingFang SC"/>
              <a:cs typeface="PingFang SC"/>
            </a:endParaRPr>
          </a:p>
          <a:p>
            <a:pPr algn="l">
              <a:lnSpc>
                <a:spcPct val="118000"/>
              </a:lnSpc>
              <a:buNone/>
              <a:defRPr sz="2850" b="0">
                <a:solidFill>
                  <a:srgbClr val="263746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使用方法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　</a:t>
            </a:r>
            <a:r>
              <a:rPr sz="2850" b="0" dirty="0" err="1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删除本页说明文字后，再填入论文内容。保留现有字号和边距，可减少现场阅读与裁切问题</a:t>
            </a:r>
            <a:r>
              <a:rPr sz="2850" b="0" dirty="0">
                <a:solidFill>
                  <a:srgbClr val="263746"/>
                </a:solidFill>
                <a:latin typeface="PingFang SC"/>
                <a:ea typeface="PingFang SC"/>
                <a:cs typeface="PingFang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1140560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255</Words>
  <Application>Microsoft Macintosh PowerPoint</Application>
  <DocSecurity>0</DocSecurity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PingFang SC</vt:lpstr>
      <vt:lpstr>Aptos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Chang Qingjun</cp:lastModifiedBy>
  <cp:revision>5</cp:revision>
  <dcterms:created xsi:type="dcterms:W3CDTF">2026-10-09T08:25:39Z</dcterms:created>
  <dcterms:modified xsi:type="dcterms:W3CDTF">2026-10-09T13:14:57Z</dcterms:modified>
</cp:coreProperties>
</file>